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11.09.2017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4348" y="1571612"/>
            <a:ext cx="7772400" cy="1470025"/>
          </a:xfrm>
        </p:spPr>
        <p:txBody>
          <a:bodyPr>
            <a:noAutofit/>
          </a:bodyPr>
          <a:lstStyle/>
          <a:p>
            <a:r>
              <a:rPr lang="kk-KZ" sz="3200" cap="all" dirty="0" smtClean="0">
                <a:latin typeface="Times New Roman" pitchFamily="18" charset="0"/>
                <a:cs typeface="Times New Roman" pitchFamily="18" charset="0"/>
              </a:rPr>
              <a:t>Дәріс 3</a:t>
            </a:r>
            <a:br>
              <a:rPr lang="kk-KZ" sz="3200" cap="all" dirty="0" smtClean="0">
                <a:latin typeface="Times New Roman" pitchFamily="18" charset="0"/>
                <a:cs typeface="Times New Roman" pitchFamily="18" charset="0"/>
              </a:rPr>
            </a:br>
            <a:r>
              <a:rPr lang="kk-KZ" sz="3200" cap="all" dirty="0" smtClean="0">
                <a:latin typeface="Times New Roman" pitchFamily="18" charset="0"/>
                <a:cs typeface="Times New Roman" pitchFamily="18" charset="0"/>
              </a:rPr>
              <a:t>бөлу </a:t>
            </a:r>
            <a:r>
              <a:rPr lang="kk-KZ" sz="3200" cap="all" dirty="0" smtClean="0">
                <a:latin typeface="Times New Roman" pitchFamily="18" charset="0"/>
                <a:cs typeface="Times New Roman" pitchFamily="18" charset="0"/>
              </a:rPr>
              <a:t>жұмыстарының негізгі элементтері  </a:t>
            </a: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kk-KZ" sz="3200" cap="all" dirty="0" smtClean="0">
                <a:latin typeface="Times New Roman" pitchFamily="18" charset="0"/>
                <a:cs typeface="Times New Roman" pitchFamily="18" charset="0"/>
              </a:rPr>
              <a:t>дайындық жұмыстары. горизонталь бұрышты көшіру. аралық ості шығару. реперді тұрғызу</a:t>
            </a: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endParaRPr lang="ru-RU" sz="3200" dirty="0">
              <a:latin typeface="Times New Roman" pitchFamily="18" charset="0"/>
              <a:cs typeface="Times New Roman" pitchFamily="18" charset="0"/>
            </a:endParaRPr>
          </a:p>
        </p:txBody>
      </p:sp>
      <p:sp>
        <p:nvSpPr>
          <p:cNvPr id="3" name="Подзаголовок 2"/>
          <p:cNvSpPr>
            <a:spLocks noGrp="1"/>
          </p:cNvSpPr>
          <p:nvPr>
            <p:ph type="subTitle" idx="1"/>
          </p:nvPr>
        </p:nvSpPr>
        <p:spPr/>
        <p:txBody>
          <a:bodyPr>
            <a:noAutofit/>
          </a:bodyPr>
          <a:lstStyle/>
          <a:p>
            <a:pPr algn="just"/>
            <a:r>
              <a:rPr lang="kk-KZ" sz="2400" dirty="0" smtClean="0">
                <a:solidFill>
                  <a:schemeClr val="tx1"/>
                </a:solidFill>
                <a:latin typeface="Times New Roman" pitchFamily="18" charset="0"/>
                <a:cs typeface="Times New Roman" pitchFamily="18" charset="0"/>
              </a:rPr>
              <a:t>Дәріс жоспары: </a:t>
            </a:r>
            <a:endParaRPr lang="ru-RU" sz="2400" dirty="0" smtClean="0">
              <a:solidFill>
                <a:schemeClr val="tx1"/>
              </a:solidFill>
              <a:latin typeface="Times New Roman" pitchFamily="18" charset="0"/>
              <a:cs typeface="Times New Roman" pitchFamily="18" charset="0"/>
            </a:endParaRPr>
          </a:p>
          <a:p>
            <a:pPr lvl="0" algn="just"/>
            <a:r>
              <a:rPr lang="kk-KZ" sz="2400" dirty="0" smtClean="0">
                <a:solidFill>
                  <a:schemeClr val="tx1"/>
                </a:solidFill>
                <a:latin typeface="Times New Roman" pitchFamily="18" charset="0"/>
                <a:cs typeface="Times New Roman" pitchFamily="18" charset="0"/>
              </a:rPr>
              <a:t>Жобалық тапсырма;</a:t>
            </a:r>
            <a:endParaRPr lang="ru-RU" sz="2400" dirty="0" smtClean="0">
              <a:solidFill>
                <a:schemeClr val="tx1"/>
              </a:solidFill>
              <a:latin typeface="Times New Roman" pitchFamily="18" charset="0"/>
              <a:cs typeface="Times New Roman" pitchFamily="18" charset="0"/>
            </a:endParaRPr>
          </a:p>
          <a:p>
            <a:pPr lvl="0" algn="just"/>
            <a:r>
              <a:rPr lang="kk-KZ" sz="2400" dirty="0" smtClean="0">
                <a:solidFill>
                  <a:schemeClr val="tx1"/>
                </a:solidFill>
                <a:latin typeface="Times New Roman" pitchFamily="18" charset="0"/>
                <a:cs typeface="Times New Roman" pitchFamily="18" charset="0"/>
              </a:rPr>
              <a:t>Құрылыстың  ген планы;</a:t>
            </a:r>
            <a:endParaRPr lang="ru-RU" sz="2400" dirty="0" smtClean="0">
              <a:solidFill>
                <a:schemeClr val="tx1"/>
              </a:solidFill>
              <a:latin typeface="Times New Roman" pitchFamily="18" charset="0"/>
              <a:cs typeface="Times New Roman" pitchFamily="18" charset="0"/>
            </a:endParaRPr>
          </a:p>
          <a:p>
            <a:pPr lvl="0" algn="just"/>
            <a:r>
              <a:rPr lang="kk-KZ" sz="2400" dirty="0" smtClean="0">
                <a:solidFill>
                  <a:schemeClr val="tx1"/>
                </a:solidFill>
                <a:latin typeface="Times New Roman" pitchFamily="18" charset="0"/>
                <a:cs typeface="Times New Roman" pitchFamily="18" charset="0"/>
              </a:rPr>
              <a:t>Шахтаның жұмысшы сызбасы;</a:t>
            </a:r>
            <a:endParaRPr lang="ru-RU" sz="2400" dirty="0" smtClean="0">
              <a:solidFill>
                <a:schemeClr val="tx1"/>
              </a:solidFill>
              <a:latin typeface="Times New Roman" pitchFamily="18" charset="0"/>
              <a:cs typeface="Times New Roman" pitchFamily="18" charset="0"/>
            </a:endParaRPr>
          </a:p>
          <a:p>
            <a:pPr lvl="0" algn="just"/>
            <a:r>
              <a:rPr lang="kk-KZ" sz="2400" dirty="0" smtClean="0">
                <a:solidFill>
                  <a:schemeClr val="tx1"/>
                </a:solidFill>
                <a:latin typeface="Times New Roman" pitchFamily="18" charset="0"/>
                <a:cs typeface="Times New Roman" pitchFamily="18" charset="0"/>
              </a:rPr>
              <a:t>Бөлу жұмыстарын жүргізу;</a:t>
            </a:r>
            <a:endParaRPr lang="ru-RU" sz="2400" dirty="0" smtClean="0">
              <a:solidFill>
                <a:schemeClr val="tx1"/>
              </a:solidFill>
              <a:latin typeface="Times New Roman" pitchFamily="18" charset="0"/>
              <a:cs typeface="Times New Roman" pitchFamily="18" charset="0"/>
            </a:endParaRPr>
          </a:p>
          <a:p>
            <a:pPr lvl="0" algn="just"/>
            <a:r>
              <a:rPr lang="kk-KZ" sz="2400" dirty="0" smtClean="0">
                <a:solidFill>
                  <a:schemeClr val="tx1"/>
                </a:solidFill>
                <a:latin typeface="Times New Roman" pitchFamily="18" charset="0"/>
                <a:cs typeface="Times New Roman" pitchFamily="18" charset="0"/>
              </a:rPr>
              <a:t>Жабаны нақтыға көшірудің тәсілдері.</a:t>
            </a:r>
            <a:endParaRPr lang="ru-RU" sz="2400" dirty="0" smtClean="0">
              <a:solidFill>
                <a:schemeClr val="tx1"/>
              </a:solidFill>
              <a:latin typeface="Times New Roman" pitchFamily="18" charset="0"/>
              <a:cs typeface="Times New Roman" pitchFamily="18" charset="0"/>
            </a:endParaRPr>
          </a:p>
          <a:p>
            <a:pPr algn="just"/>
            <a:endParaRPr lang="ru-RU" sz="2400"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77500" lnSpcReduction="20000"/>
          </a:bodyPr>
          <a:lstStyle/>
          <a:p>
            <a:pPr algn="just"/>
            <a:r>
              <a:rPr lang="kk-KZ" b="1" dirty="0" smtClean="0">
                <a:latin typeface="Times New Roman" pitchFamily="18" charset="0"/>
                <a:cs typeface="Times New Roman" pitchFamily="18" charset="0"/>
              </a:rPr>
              <a:t>3.1 шахтаның құрылыстық жобалық құжатары</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Құрылыстық шахта кен орнын өңдеудің бекітілген кешенді жобасымен жүргізіледі. </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Шахтаны жобалаудың үш сатысымен ерекшеленеді: жобалық тапсырманы құрастыру, шахтаның техникалық жобасы және жұмысшы сызбасы.</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Бірінші сатысында алынып отырған құрылыстың техникалық мүмкіндігінің негізін және экономикалық мақсатқа сәйкәстігін құрайтын, оның негізгі моменттерін шешетін жобалық тапсырма құрастырылады. Жобалық тапсырма түсіндірмелік жазбадан және оған ұсынылған графикалық материалдардан тұрады  (кен орнының ситуациялық планы,  шахта териториясының шақта аумағының шекарасы көрсетілген  топографиялық планы, геологиялық карта және қималар, қорды есептеген кестелер, шақты ауқымын ашудың бекітілген схемасы, ұңғыма бойынша қималар, ствол маңы қақпасының,  жер бетінің технологиялық кешенініңің планымен қимасы, кірме жолдардың планымен профилі, жер бетінің генералды планы ).</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Генплан поверхности шахты XXI века"/>
          <p:cNvPicPr>
            <a:picLocks noChangeAspect="1" noChangeArrowheads="1"/>
          </p:cNvPicPr>
          <p:nvPr/>
        </p:nvPicPr>
        <p:blipFill>
          <a:blip r:embed="rId2" cstate="print"/>
          <a:srcRect/>
          <a:stretch>
            <a:fillRect/>
          </a:stretch>
        </p:blipFill>
        <p:spPr bwMode="auto">
          <a:xfrm>
            <a:off x="0" y="0"/>
            <a:ext cx="9144000" cy="4572000"/>
          </a:xfrm>
          <a:prstGeom prst="rect">
            <a:avLst/>
          </a:prstGeom>
          <a:noFill/>
        </p:spPr>
      </p:pic>
      <p:sp>
        <p:nvSpPr>
          <p:cNvPr id="5" name="Прямоугольник 4"/>
          <p:cNvSpPr/>
          <p:nvPr/>
        </p:nvSpPr>
        <p:spPr>
          <a:xfrm>
            <a:off x="0" y="4857760"/>
            <a:ext cx="9144000" cy="923330"/>
          </a:xfrm>
          <a:prstGeom prst="rect">
            <a:avLst/>
          </a:prstGeom>
        </p:spPr>
        <p:txBody>
          <a:bodyPr wrap="square">
            <a:spAutoFit/>
          </a:bodyPr>
          <a:lstStyle/>
          <a:p>
            <a:r>
              <a:rPr lang="ru-RU" dirty="0" smtClean="0"/>
              <a:t>1 - шахтный ствол D=4-5 м; 2 - производственный блок; 3 - автодорога 6 м; 4 - насосная ГДПВ; 5 - энергоблок; 6 - очистка рудничных вод; 7 - вода для с/</a:t>
            </a:r>
            <a:r>
              <a:rPr lang="ru-RU" dirty="0" err="1" smtClean="0"/>
              <a:t>х</a:t>
            </a:r>
            <a:r>
              <a:rPr lang="ru-RU" dirty="0" smtClean="0"/>
              <a:t> нужд; 8 - кислородная станция; 9 - бытовой комбинат; 10 - гидротранспорт угля; 11 - озеленение</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vmasshtabe.ru/wp-content/uploads/2015/05/265989-vms-vent-sooruzheniya.jpg"/>
          <p:cNvPicPr>
            <a:picLocks noChangeAspect="1" noChangeArrowheads="1"/>
          </p:cNvPicPr>
          <p:nvPr/>
        </p:nvPicPr>
        <p:blipFill>
          <a:blip r:embed="rId2" cstate="print"/>
          <a:srcRect/>
          <a:stretch>
            <a:fillRect/>
          </a:stretch>
        </p:blipFill>
        <p:spPr bwMode="auto">
          <a:xfrm>
            <a:off x="-1" y="0"/>
            <a:ext cx="9146863" cy="6500834"/>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20000"/>
          </a:bodyPr>
          <a:lstStyle/>
          <a:p>
            <a:pPr algn="just"/>
            <a:r>
              <a:rPr lang="kk-KZ" dirty="0" smtClean="0">
                <a:latin typeface="Times New Roman" pitchFamily="18" charset="0"/>
                <a:cs typeface="Times New Roman" pitchFamily="18" charset="0"/>
              </a:rPr>
              <a:t>Жобалық тапсырманы бекіткеннен кейін, шахтаның техникалық жобасын жасауға кіріседі. Техникалық жобаны құрастыру барысында, қабылданған жобалық шешімді нақтылап өңдейді. Техникалық жобаның ең маңызды құжаттарының бірі, қосымша ізденістер мен зерттеулер негізінде жасалатын құрылыстың  генералды планы болып табылады. Бұл планда барлық ғимараттар мен құрылымдардың пландық жағдайы, белгілері, планның бөлу торларының топографиялық негізге бекітілген мәліметтері көрсетіледі.  </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Соңғы сатысы болашақ шахтаның жұмысшы сызбасын жасау болып табылады. Ол бойынша барлық құрылыстық және монтаждық жұмыстар орындалады. Жұмысшы сызба шахта құрылысы барысындағы барлық маркшейдерлік жұмыстардың негізі болып табылады. </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docs.cntd.ru/picture/get?id=P006A&amp;doc_id=1200063986&amp;size=small"/>
          <p:cNvPicPr>
            <a:picLocks noChangeAspect="1" noChangeArrowheads="1"/>
          </p:cNvPicPr>
          <p:nvPr/>
        </p:nvPicPr>
        <p:blipFill>
          <a:blip r:embed="rId2" cstate="print"/>
          <a:srcRect/>
          <a:stretch>
            <a:fillRect/>
          </a:stretch>
        </p:blipFill>
        <p:spPr bwMode="auto">
          <a:xfrm>
            <a:off x="0" y="0"/>
            <a:ext cx="9144000" cy="6503406"/>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top-pics.ru/images/50160_ugolnye-shahty-plan.jpg"/>
          <p:cNvPicPr>
            <a:picLocks noChangeAspect="1" noChangeArrowheads="1"/>
          </p:cNvPicPr>
          <p:nvPr/>
        </p:nvPicPr>
        <p:blipFill>
          <a:blip r:embed="rId2" cstate="print"/>
          <a:srcRect/>
          <a:stretch>
            <a:fillRect/>
          </a:stretch>
        </p:blipFill>
        <p:spPr bwMode="auto">
          <a:xfrm>
            <a:off x="0" y="142876"/>
            <a:ext cx="9012140" cy="5857892"/>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572272"/>
          </a:xfrm>
        </p:spPr>
        <p:txBody>
          <a:bodyPr>
            <a:normAutofit fontScale="85000" lnSpcReduction="10000"/>
          </a:bodyPr>
          <a:lstStyle/>
          <a:p>
            <a:pPr algn="just"/>
            <a:r>
              <a:rPr lang="kk-KZ" b="1" dirty="0" smtClean="0">
                <a:latin typeface="Times New Roman" pitchFamily="18" charset="0"/>
                <a:cs typeface="Times New Roman" pitchFamily="18" charset="0"/>
              </a:rPr>
              <a:t>3.2 Жобалық мәліметтерді нақтыға көшірудің дайындық жұмыстары</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Нысанды нақтыға шығарудың бөлу жұмысына кірісе отырып, олардың жеке элементтерінің шығуының қажетті дәлдігі мен нақтылығының жеткіліктілігін анықтау керек. Осыдан кейін өлшеуге қажетті инструменттің, бастапқы нүктенің және жалпы план жұмысының әдістемесін белгілейді. Бастапқы нүктелер үшін, мемлекеттік трангуляция пунктерінің I, II, III, IV класстары және аналитикалық торлар, полигонемерия пунктері, остік пунктер, нивелирлеудің биіктік реперлерін қабылдауға болады. Торларды жиілету барысында пунктердің ұзақ мерзімді сақталу мүмкіндігін ескеру қажет. </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Бөлу жұмыстарын жүргізу алдында, алдағы тұрған бөлу жұмысының шарты бойынша жергілікті жермен танысу қажет. </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2786058"/>
          </a:xfrm>
        </p:spPr>
        <p:txBody>
          <a:bodyPr>
            <a:normAutofit fontScale="70000" lnSpcReduction="20000"/>
          </a:bodyPr>
          <a:lstStyle/>
          <a:p>
            <a:pPr algn="just"/>
            <a:r>
              <a:rPr lang="kk-KZ" b="1" dirty="0" smtClean="0">
                <a:latin typeface="Times New Roman" pitchFamily="18" charset="0"/>
                <a:cs typeface="Times New Roman" pitchFamily="18" charset="0"/>
              </a:rPr>
              <a:t>3.3 Бөлудің негізгі элементтері</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Горизонтальды бұрыштарды және горизонтальды аралықтарды нақтыға шығару </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Талап етілген дәлдікке байланысты екі түрлі тәсіл ұсынылуы мүмкін. </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Бірінші тәсіл талап етілген дәлдік, алынған дәлдік теодолиттің горизонталь дөңгелегі бойынша дәлдіктен кіші болған жағдайда пайдаланылады. </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Нақтыдағы  АВ белгілі бағытындағы  А нүктесінде (3.1 а суреті ) теодолит қойылады. </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pic>
        <p:nvPicPr>
          <p:cNvPr id="4" name="Рисунок 3"/>
          <p:cNvPicPr/>
          <p:nvPr/>
        </p:nvPicPr>
        <p:blipFill>
          <a:blip r:embed="rId2" cstate="print"/>
          <a:srcRect l="3418" t="9003" r="2491"/>
          <a:stretch>
            <a:fillRect/>
          </a:stretch>
        </p:blipFill>
        <p:spPr bwMode="auto">
          <a:xfrm>
            <a:off x="428596" y="3000372"/>
            <a:ext cx="3786214" cy="2000264"/>
          </a:xfrm>
          <a:prstGeom prst="rect">
            <a:avLst/>
          </a:prstGeom>
          <a:noFill/>
          <a:ln w="9525">
            <a:noFill/>
            <a:miter lim="800000"/>
            <a:headEnd/>
            <a:tailEnd/>
          </a:ln>
        </p:spPr>
      </p:pic>
      <p:pic>
        <p:nvPicPr>
          <p:cNvPr id="5" name="Рисунок 4"/>
          <p:cNvPicPr/>
          <p:nvPr/>
        </p:nvPicPr>
        <p:blipFill>
          <a:blip r:embed="rId3" cstate="print"/>
          <a:srcRect l="2701" t="6034" r="8141"/>
          <a:stretch>
            <a:fillRect/>
          </a:stretch>
        </p:blipFill>
        <p:spPr bwMode="auto">
          <a:xfrm>
            <a:off x="5143504" y="2643182"/>
            <a:ext cx="3214710" cy="2214578"/>
          </a:xfrm>
          <a:prstGeom prst="rect">
            <a:avLst/>
          </a:prstGeom>
          <a:noFill/>
          <a:ln w="9525">
            <a:noFill/>
            <a:miter lim="800000"/>
            <a:headEnd/>
            <a:tailEnd/>
          </a:ln>
        </p:spPr>
      </p:pic>
      <p:sp>
        <p:nvSpPr>
          <p:cNvPr id="20481" name="Rectangle 1"/>
          <p:cNvSpPr>
            <a:spLocks noChangeArrowheads="1"/>
          </p:cNvSpPr>
          <p:nvPr/>
        </p:nvSpPr>
        <p:spPr bwMode="auto">
          <a:xfrm>
            <a:off x="1417932" y="5401760"/>
            <a:ext cx="6308137"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50850" algn="l"/>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Сурет 3.1- Горизонталь бұрышты нақтыға көшірудің екі тәсілі</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5214950"/>
          </a:xfrm>
        </p:spPr>
        <p:txBody>
          <a:bodyPr>
            <a:normAutofit fontScale="70000" lnSpcReduction="20000"/>
          </a:bodyPr>
          <a:lstStyle/>
          <a:p>
            <a:pPr algn="just"/>
            <a:r>
              <a:rPr lang="kk-KZ" dirty="0" smtClean="0">
                <a:latin typeface="Times New Roman" pitchFamily="18" charset="0"/>
                <a:cs typeface="Times New Roman" pitchFamily="18" charset="0"/>
              </a:rPr>
              <a:t>Дөңгелектің сол жағы жағдайында лимбаны бекітіп, трубаны В нүктесін бағыттап, санақ а алынады. Осы санаққа шегерілетін </a:t>
            </a:r>
            <a:r>
              <a:rPr lang="ru-RU" dirty="0" err="1" smtClean="0">
                <a:latin typeface="Times New Roman" pitchFamily="18" charset="0"/>
                <a:cs typeface="Times New Roman" pitchFamily="18" charset="0"/>
              </a:rPr>
              <a:t>β</a:t>
            </a:r>
            <a:r>
              <a:rPr lang="kk-KZ" dirty="0" smtClean="0">
                <a:latin typeface="Times New Roman" pitchFamily="18" charset="0"/>
                <a:cs typeface="Times New Roman" pitchFamily="18" charset="0"/>
              </a:rPr>
              <a:t> бұрышының  мәнін қосып, алидаданың алдын ала қыспа бұрандасын босатып нөлін қоятын а</a:t>
            </a:r>
            <a:r>
              <a:rPr lang="kk-KZ" baseline="-25000" dirty="0" smtClean="0">
                <a:latin typeface="Times New Roman" pitchFamily="18" charset="0"/>
                <a:cs typeface="Times New Roman" pitchFamily="18" charset="0"/>
              </a:rPr>
              <a:t>1</a:t>
            </a:r>
            <a:r>
              <a:rPr lang="kk-KZ" dirty="0" smtClean="0">
                <a:latin typeface="Times New Roman" pitchFamily="18" charset="0"/>
                <a:cs typeface="Times New Roman" pitchFamily="18" charset="0"/>
              </a:rPr>
              <a:t> мәнін алады. Визирлік сәуле бағыты бойынша   С</a:t>
            </a:r>
            <a:r>
              <a:rPr lang="kk-KZ" baseline="-25000" dirty="0" smtClean="0">
                <a:latin typeface="Times New Roman" pitchFamily="18" charset="0"/>
                <a:cs typeface="Times New Roman" pitchFamily="18" charset="0"/>
              </a:rPr>
              <a:t>1</a:t>
            </a:r>
            <a:r>
              <a:rPr lang="kk-KZ" dirty="0" smtClean="0">
                <a:latin typeface="Times New Roman" pitchFamily="18" charset="0"/>
                <a:cs typeface="Times New Roman" pitchFamily="18" charset="0"/>
              </a:rPr>
              <a:t> нүктесін алынады. Трубаны зент арқылы дөңгелек оң жағдайына аударып, жоғарыдағы келтірілген әрекетті қайталайды және С</a:t>
            </a:r>
            <a:r>
              <a:rPr lang="kk-KZ" baseline="-25000" dirty="0" smtClean="0">
                <a:latin typeface="Times New Roman" pitchFamily="18" charset="0"/>
                <a:cs typeface="Times New Roman" pitchFamily="18" charset="0"/>
              </a:rPr>
              <a:t>2 </a:t>
            </a:r>
            <a:r>
              <a:rPr lang="kk-KZ" dirty="0" smtClean="0">
                <a:latin typeface="Times New Roman" pitchFamily="18" charset="0"/>
                <a:cs typeface="Times New Roman" pitchFamily="18" charset="0"/>
              </a:rPr>
              <a:t>нүктесіне қояды. С нүктесінің қорытынды жағдайы үшін,  С</a:t>
            </a:r>
            <a:r>
              <a:rPr lang="kk-KZ" baseline="-25000" dirty="0" smtClean="0">
                <a:latin typeface="Times New Roman" pitchFamily="18" charset="0"/>
                <a:cs typeface="Times New Roman" pitchFamily="18" charset="0"/>
              </a:rPr>
              <a:t>1 </a:t>
            </a:r>
            <a:r>
              <a:rPr lang="kk-KZ" dirty="0" smtClean="0">
                <a:latin typeface="Times New Roman" pitchFamily="18" charset="0"/>
                <a:cs typeface="Times New Roman" pitchFamily="18" charset="0"/>
              </a:rPr>
              <a:t>және С</a:t>
            </a:r>
            <a:r>
              <a:rPr lang="kk-KZ" baseline="-25000" dirty="0" smtClean="0">
                <a:latin typeface="Times New Roman" pitchFamily="18" charset="0"/>
                <a:cs typeface="Times New Roman" pitchFamily="18" charset="0"/>
              </a:rPr>
              <a:t>2 </a:t>
            </a:r>
            <a:r>
              <a:rPr lang="kk-KZ" dirty="0" smtClean="0">
                <a:latin typeface="Times New Roman" pitchFamily="18" charset="0"/>
                <a:cs typeface="Times New Roman" pitchFamily="18" charset="0"/>
              </a:rPr>
              <a:t>нүктелерінің ортасы алынады.   ВАС бұрышын тексеру үшін, берілген </a:t>
            </a:r>
            <a:r>
              <a:rPr lang="ru-RU" dirty="0" err="1" smtClean="0">
                <a:latin typeface="Times New Roman" pitchFamily="18" charset="0"/>
                <a:cs typeface="Times New Roman" pitchFamily="18" charset="0"/>
              </a:rPr>
              <a:t>β</a:t>
            </a:r>
            <a:r>
              <a:rPr lang="kk-KZ" dirty="0" smtClean="0">
                <a:latin typeface="Times New Roman" pitchFamily="18" charset="0"/>
                <a:cs typeface="Times New Roman" pitchFamily="18" charset="0"/>
              </a:rPr>
              <a:t> бұрышы өлшенген және салыстырылған болуы керек.</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Екінші тәсіл, бұрыштарды біршама дәл шығару барысында қолданады. Трубаның бірінші жағдайында С</a:t>
            </a:r>
            <a:r>
              <a:rPr lang="kk-KZ" baseline="-25000" dirty="0" smtClean="0">
                <a:latin typeface="Times New Roman" pitchFamily="18" charset="0"/>
                <a:cs typeface="Times New Roman" pitchFamily="18" charset="0"/>
              </a:rPr>
              <a:t>1 </a:t>
            </a:r>
            <a:r>
              <a:rPr lang="kk-KZ" dirty="0" smtClean="0">
                <a:latin typeface="Times New Roman" pitchFamily="18" charset="0"/>
                <a:cs typeface="Times New Roman" pitchFamily="18" charset="0"/>
              </a:rPr>
              <a:t>нүктесіне қойып, (3.1 б суреті) алынған  ВАС</a:t>
            </a:r>
            <a:r>
              <a:rPr lang="kk-KZ" baseline="-25000" dirty="0" smtClean="0">
                <a:latin typeface="Times New Roman" pitchFamily="18" charset="0"/>
                <a:cs typeface="Times New Roman" pitchFamily="18" charset="0"/>
              </a:rPr>
              <a:t>1</a:t>
            </a:r>
            <a:r>
              <a:rPr lang="kk-KZ" dirty="0" smtClean="0">
                <a:latin typeface="Times New Roman" pitchFamily="18" charset="0"/>
                <a:cs typeface="Times New Roman" pitchFamily="18" charset="0"/>
              </a:rPr>
              <a:t> бұрышын талап етілген дәлдікпен өлшейді.</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ВАС</a:t>
            </a:r>
            <a:r>
              <a:rPr lang="kk-KZ" baseline="-25000" dirty="0" smtClean="0">
                <a:latin typeface="Times New Roman" pitchFamily="18" charset="0"/>
                <a:cs typeface="Times New Roman" pitchFamily="18" charset="0"/>
              </a:rPr>
              <a:t>1</a:t>
            </a:r>
            <a:r>
              <a:rPr lang="kk-KZ"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β</a:t>
            </a:r>
            <a:r>
              <a:rPr lang="kk-KZ" baseline="-25000" dirty="0" smtClean="0">
                <a:latin typeface="Times New Roman" pitchFamily="18" charset="0"/>
                <a:cs typeface="Times New Roman" pitchFamily="18" charset="0"/>
              </a:rPr>
              <a:t>изм</a:t>
            </a:r>
            <a:r>
              <a:rPr lang="kk-KZ" dirty="0" smtClean="0">
                <a:latin typeface="Times New Roman" pitchFamily="18" charset="0"/>
                <a:cs typeface="Times New Roman" pitchFamily="18" charset="0"/>
              </a:rPr>
              <a:t> бұрышын берілген </a:t>
            </a:r>
            <a:r>
              <a:rPr lang="ru-RU" dirty="0" err="1" smtClean="0">
                <a:latin typeface="Times New Roman" pitchFamily="18" charset="0"/>
                <a:cs typeface="Times New Roman" pitchFamily="18" charset="0"/>
              </a:rPr>
              <a:t>β</a:t>
            </a:r>
            <a:r>
              <a:rPr lang="kk-KZ" baseline="-25000" dirty="0" smtClean="0">
                <a:latin typeface="Times New Roman" pitchFamily="18" charset="0"/>
                <a:cs typeface="Times New Roman" pitchFamily="18" charset="0"/>
              </a:rPr>
              <a:t>0 </a:t>
            </a:r>
            <a:r>
              <a:rPr lang="kk-KZ" dirty="0" smtClean="0">
                <a:latin typeface="Times New Roman" pitchFamily="18" charset="0"/>
                <a:cs typeface="Times New Roman" pitchFamily="18" charset="0"/>
              </a:rPr>
              <a:t>бұрышымен салыстыра отырып,  айырмашылығы ∆ </a:t>
            </a:r>
            <a:r>
              <a:rPr lang="ru-RU" dirty="0" err="1" smtClean="0">
                <a:latin typeface="Times New Roman" pitchFamily="18" charset="0"/>
                <a:cs typeface="Times New Roman" pitchFamily="18" charset="0"/>
              </a:rPr>
              <a:t>β</a:t>
            </a:r>
            <a:r>
              <a:rPr lang="kk-KZ"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β</a:t>
            </a:r>
            <a:r>
              <a:rPr lang="kk-KZ" baseline="-25000" dirty="0" smtClean="0">
                <a:latin typeface="Times New Roman" pitchFamily="18" charset="0"/>
                <a:cs typeface="Times New Roman" pitchFamily="18" charset="0"/>
              </a:rPr>
              <a:t>изм </a:t>
            </a:r>
            <a:r>
              <a:rPr lang="kk-KZ"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β</a:t>
            </a:r>
            <a:r>
              <a:rPr lang="kk-KZ" baseline="-25000" dirty="0" smtClean="0">
                <a:latin typeface="Times New Roman" pitchFamily="18" charset="0"/>
                <a:cs typeface="Times New Roman" pitchFamily="18" charset="0"/>
              </a:rPr>
              <a:t>0</a:t>
            </a:r>
            <a:r>
              <a:rPr lang="kk-KZ" dirty="0" smtClean="0">
                <a:latin typeface="Times New Roman" pitchFamily="18" charset="0"/>
                <a:cs typeface="Times New Roman" pitchFamily="18" charset="0"/>
              </a:rPr>
              <a:t> шығарудың талап етілген дәлдігімен салыстырады. Егер ∆ </a:t>
            </a:r>
            <a:r>
              <a:rPr lang="ru-RU" dirty="0" err="1" smtClean="0">
                <a:latin typeface="Times New Roman" pitchFamily="18" charset="0"/>
                <a:cs typeface="Times New Roman" pitchFamily="18" charset="0"/>
              </a:rPr>
              <a:t>β</a:t>
            </a:r>
            <a:r>
              <a:rPr lang="kk-KZ" dirty="0" smtClean="0">
                <a:latin typeface="Times New Roman" pitchFamily="18" charset="0"/>
                <a:cs typeface="Times New Roman" pitchFamily="18" charset="0"/>
              </a:rPr>
              <a:t> талап етілген дәлдіктен үлкен болса, онда ВАС</a:t>
            </a:r>
            <a:r>
              <a:rPr lang="kk-KZ" baseline="-25000" dirty="0" smtClean="0">
                <a:latin typeface="Times New Roman" pitchFamily="18" charset="0"/>
                <a:cs typeface="Times New Roman" pitchFamily="18" charset="0"/>
              </a:rPr>
              <a:t>1 </a:t>
            </a:r>
            <a:r>
              <a:rPr lang="kk-KZ" dirty="0" smtClean="0">
                <a:latin typeface="Times New Roman" pitchFamily="18" charset="0"/>
                <a:cs typeface="Times New Roman" pitchFamily="18" charset="0"/>
              </a:rPr>
              <a:t>бұрышы түзетілуі тиіс. Бұл үшін  АС</a:t>
            </a:r>
            <a:r>
              <a:rPr lang="kk-KZ" baseline="-25000" dirty="0" smtClean="0">
                <a:latin typeface="Times New Roman" pitchFamily="18" charset="0"/>
                <a:cs typeface="Times New Roman" pitchFamily="18" charset="0"/>
              </a:rPr>
              <a:t>1</a:t>
            </a:r>
            <a:r>
              <a:rPr lang="kk-KZ" dirty="0" smtClean="0">
                <a:latin typeface="Times New Roman" pitchFamily="18" charset="0"/>
                <a:cs typeface="Times New Roman" pitchFamily="18" charset="0"/>
              </a:rPr>
              <a:t> =s аралығы өлшелініп, бұрышқа сызықтық түзету енгізіледі. </a:t>
            </a:r>
            <a:endParaRPr lang="ru-RU" dirty="0">
              <a:latin typeface="Times New Roman" pitchFamily="18" charset="0"/>
              <a:cs typeface="Times New Roman" pitchFamily="18" charset="0"/>
            </a:endParaRPr>
          </a:p>
        </p:txBody>
      </p:sp>
      <p:sp>
        <p:nvSpPr>
          <p:cNvPr id="2253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2529" name="Object 1"/>
          <p:cNvGraphicFramePr>
            <a:graphicFrameLocks noChangeAspect="1"/>
          </p:cNvGraphicFramePr>
          <p:nvPr/>
        </p:nvGraphicFramePr>
        <p:xfrm>
          <a:off x="857224" y="5000636"/>
          <a:ext cx="2000264" cy="1287841"/>
        </p:xfrm>
        <a:graphic>
          <a:graphicData uri="http://schemas.openxmlformats.org/presentationml/2006/ole">
            <p:oleObj spid="_x0000_s22529" name="Equation" r:id="rId3" imgW="698197" imgH="444307" progId="Equation.3">
              <p:embed/>
            </p:oleObj>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5072074"/>
          </a:xfrm>
        </p:spPr>
        <p:txBody>
          <a:bodyPr>
            <a:normAutofit fontScale="92500" lnSpcReduction="20000"/>
          </a:bodyPr>
          <a:lstStyle/>
          <a:p>
            <a:pPr algn="just"/>
            <a:r>
              <a:rPr lang="kk-KZ" dirty="0" smtClean="0">
                <a:latin typeface="Times New Roman" pitchFamily="18" charset="0"/>
                <a:cs typeface="Times New Roman" pitchFamily="18" charset="0"/>
              </a:rPr>
              <a:t>Ізделініп отырған бұрыш </a:t>
            </a:r>
            <a:r>
              <a:rPr lang="ru-RU" dirty="0" err="1" smtClean="0">
                <a:latin typeface="Times New Roman" pitchFamily="18" charset="0"/>
                <a:cs typeface="Times New Roman" pitchFamily="18" charset="0"/>
              </a:rPr>
              <a:t>β</a:t>
            </a:r>
            <a:r>
              <a:rPr lang="kk-KZ" baseline="-25000" dirty="0" smtClean="0">
                <a:latin typeface="Times New Roman" pitchFamily="18" charset="0"/>
                <a:cs typeface="Times New Roman" pitchFamily="18" charset="0"/>
              </a:rPr>
              <a:t>0 </a:t>
            </a:r>
            <a:r>
              <a:rPr lang="kk-KZ" dirty="0" smtClean="0">
                <a:latin typeface="Times New Roman" pitchFamily="18" charset="0"/>
                <a:cs typeface="Times New Roman" pitchFamily="18" charset="0"/>
              </a:rPr>
              <a:t>алу үшін нүктесінмен салыстырылуы қажет. С нүктесін бекіткеннен кейін ВАС бұрышына бақылау өлшемі жүргізіледі.</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Берілген горизонтальды аралықты нақтыға көшіру барысында, екі жағдай кездесуі мүмкін. </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Бірінші жағдай. Жобалық аралық l салыстырмалы түрде үлкен емес (өлшеу аспабынан үлкен емес), ал жергілікті жер тегіс. Жобалық ұзындықты салу келесі түрде жүргізіледі. Бастапқы нүктеге теодолитті қойып, белгі қойылатын берілген бағыт белгіленеді, ал одан аспап биіктігін өлшейді. Нақтыда салынатын еңістіктің бұрышын </a:t>
            </a:r>
            <a:r>
              <a:rPr lang="ru-RU" dirty="0" err="1" smtClean="0">
                <a:latin typeface="Times New Roman" pitchFamily="18" charset="0"/>
                <a:cs typeface="Times New Roman" pitchFamily="18" charset="0"/>
              </a:rPr>
              <a:t>δ</a:t>
            </a:r>
            <a:r>
              <a:rPr lang="kk-KZ" dirty="0" smtClean="0">
                <a:latin typeface="Times New Roman" pitchFamily="18" charset="0"/>
                <a:cs typeface="Times New Roman" pitchFamily="18" charset="0"/>
              </a:rPr>
              <a:t> өлшем еңістіктік аралықты анықтайды: </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
        <p:nvSpPr>
          <p:cNvPr id="2355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3553" name="Object 1"/>
          <p:cNvGraphicFramePr>
            <a:graphicFrameLocks noChangeAspect="1"/>
          </p:cNvGraphicFramePr>
          <p:nvPr/>
        </p:nvGraphicFramePr>
        <p:xfrm>
          <a:off x="928662" y="5357826"/>
          <a:ext cx="1785950" cy="1092895"/>
        </p:xfrm>
        <a:graphic>
          <a:graphicData uri="http://schemas.openxmlformats.org/presentationml/2006/ole">
            <p:oleObj spid="_x0000_s23553" name="Equation" r:id="rId3" imgW="634725" imgH="393529" progId="Equation.3">
              <p:embed/>
            </p:oleObj>
          </a:graphicData>
        </a:graphic>
      </p:graphicFrame>
      <p:sp>
        <p:nvSpPr>
          <p:cNvPr id="23555" name="Rectangle 3"/>
          <p:cNvSpPr>
            <a:spLocks noChangeArrowheads="1"/>
          </p:cNvSpPr>
          <p:nvPr/>
        </p:nvSpPr>
        <p:spPr bwMode="auto">
          <a:xfrm>
            <a:off x="2714612" y="5765784"/>
            <a:ext cx="642938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50850" algn="l"/>
              </a:tabLst>
            </a:pPr>
            <a:r>
              <a:rPr kumimoji="0" lang="kk-KZ"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Мұндағы l</a:t>
            </a:r>
            <a:r>
              <a:rPr kumimoji="0" lang="kk-KZ" sz="16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0</a:t>
            </a:r>
            <a:r>
              <a:rPr kumimoji="0" lang="kk-KZ"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горизонтальды ұзындықтың температуралық түзетуімен компарилеуін ескергендегі ұзындығы. </a:t>
            </a:r>
            <a:endParaRPr kumimoji="0" lang="kk-KZ"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
            <a:ext cx="9144000" cy="1714487"/>
          </a:xfrm>
        </p:spPr>
        <p:txBody>
          <a:bodyPr/>
          <a:lstStyle/>
          <a:p>
            <a:r>
              <a:rPr lang="kk-KZ" dirty="0" smtClean="0">
                <a:latin typeface="Times New Roman" pitchFamily="18" charset="0"/>
                <a:cs typeface="Times New Roman" pitchFamily="18" charset="0"/>
              </a:rPr>
              <a:t>Екінші жағдай (сурет 3.2),  жобалық аралық үлкен, салудың үлкен дәлдігін талап етеді, ал жергілікті жер беті күрделі. </a:t>
            </a:r>
            <a:endParaRPr lang="ru-RU" dirty="0" smtClean="0">
              <a:latin typeface="Times New Roman" pitchFamily="18" charset="0"/>
              <a:cs typeface="Times New Roman" pitchFamily="18" charset="0"/>
            </a:endParaRPr>
          </a:p>
          <a:p>
            <a:endParaRPr lang="ru-RU" dirty="0"/>
          </a:p>
        </p:txBody>
      </p:sp>
      <p:pic>
        <p:nvPicPr>
          <p:cNvPr id="4" name="Рисунок 3"/>
          <p:cNvPicPr/>
          <p:nvPr/>
        </p:nvPicPr>
        <p:blipFill>
          <a:blip r:embed="rId2" cstate="print">
            <a:lum contrast="20000"/>
          </a:blip>
          <a:srcRect l="2475" t="7030" r="2124" b="6381"/>
          <a:stretch>
            <a:fillRect/>
          </a:stretch>
        </p:blipFill>
        <p:spPr bwMode="auto">
          <a:xfrm>
            <a:off x="214282" y="1857364"/>
            <a:ext cx="8572560" cy="2428892"/>
          </a:xfrm>
          <a:prstGeom prst="rect">
            <a:avLst/>
          </a:prstGeom>
          <a:noFill/>
          <a:ln w="9525">
            <a:noFill/>
            <a:miter lim="800000"/>
            <a:headEnd/>
            <a:tailEnd/>
          </a:ln>
        </p:spPr>
      </p:pic>
      <p:sp>
        <p:nvSpPr>
          <p:cNvPr id="24577" name="Rectangle 1"/>
          <p:cNvSpPr>
            <a:spLocks noChangeArrowheads="1"/>
          </p:cNvSpPr>
          <p:nvPr/>
        </p:nvSpPr>
        <p:spPr bwMode="auto">
          <a:xfrm>
            <a:off x="928662" y="4815970"/>
            <a:ext cx="7786742"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Сурет 3.2 -  Жобадағы берілген жазықтықты нақтыға көшіру </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072206"/>
          </a:xfrm>
        </p:spPr>
        <p:txBody>
          <a:bodyPr>
            <a:normAutofit fontScale="62500" lnSpcReduction="20000"/>
          </a:bodyPr>
          <a:lstStyle/>
          <a:p>
            <a:r>
              <a:rPr lang="kk-KZ" dirty="0" smtClean="0"/>
              <a:t>Бұл жағдайда келесідегідей жұмыс реті атқарылады:</a:t>
            </a:r>
            <a:endParaRPr lang="ru-RU" dirty="0" smtClean="0"/>
          </a:p>
          <a:p>
            <a:r>
              <a:rPr lang="kk-KZ" dirty="0" smtClean="0"/>
              <a:t>1 А нүктесіне теодолит қойылады, берілген аралықты салуға қажетті АВ бағытын белгілейді.   </a:t>
            </a:r>
            <a:endParaRPr lang="ru-RU" dirty="0" smtClean="0"/>
          </a:p>
          <a:p>
            <a:r>
              <a:rPr lang="kk-KZ" dirty="0" smtClean="0"/>
              <a:t> </a:t>
            </a:r>
            <a:r>
              <a:rPr lang="kk-KZ" dirty="0" smtClean="0"/>
              <a:t>формуласымен </a:t>
            </a:r>
            <a:r>
              <a:rPr lang="kk-KZ" dirty="0" smtClean="0"/>
              <a:t>анықталынған еңісті аралықты  L</a:t>
            </a:r>
            <a:r>
              <a:rPr lang="kk-KZ" baseline="-25000" dirty="0" smtClean="0"/>
              <a:t>0 </a:t>
            </a:r>
            <a:r>
              <a:rPr lang="kk-KZ" dirty="0" smtClean="0"/>
              <a:t>салып, В нүктесіне бекітеді. Еңістік бұрышы </a:t>
            </a:r>
            <a:r>
              <a:rPr lang="ru-RU" dirty="0" err="1" smtClean="0"/>
              <a:t>δ</a:t>
            </a:r>
            <a:r>
              <a:rPr lang="kk-KZ" dirty="0" smtClean="0"/>
              <a:t> жуықтап анықталынады. </a:t>
            </a:r>
            <a:endParaRPr lang="ru-RU" dirty="0" smtClean="0"/>
          </a:p>
          <a:p>
            <a:r>
              <a:rPr lang="kk-KZ" dirty="0" smtClean="0"/>
              <a:t>2 АВ кесіндісін жеке бөлікте, олардың ұзындығы өлшеу аспабынан аспайтынай етіп, қазықтар қағумен бөледі. </a:t>
            </a:r>
            <a:endParaRPr lang="ru-RU" dirty="0" smtClean="0"/>
          </a:p>
          <a:p>
            <a:r>
              <a:rPr lang="kk-KZ" dirty="0" smtClean="0"/>
              <a:t>3 бүтіндер арасындағы қазық қағылған еңістік аралық L</a:t>
            </a:r>
            <a:r>
              <a:rPr lang="kk-KZ" baseline="-25000" dirty="0" smtClean="0"/>
              <a:t>1</a:t>
            </a:r>
            <a:r>
              <a:rPr lang="kk-KZ" dirty="0" smtClean="0"/>
              <a:t>, L</a:t>
            </a:r>
            <a:r>
              <a:rPr lang="kk-KZ" baseline="-25000" dirty="0" smtClean="0"/>
              <a:t>2</a:t>
            </a:r>
            <a:r>
              <a:rPr lang="kk-KZ" dirty="0" smtClean="0"/>
              <a:t>, L</a:t>
            </a:r>
            <a:r>
              <a:rPr lang="kk-KZ" baseline="-25000" dirty="0" smtClean="0"/>
              <a:t>3</a:t>
            </a:r>
            <a:r>
              <a:rPr lang="kk-KZ" dirty="0" smtClean="0"/>
              <a:t>, …өлшейді. Рулеткамен өлшеу барысында динамометрмен қажетті тартылу беріліп, температура өлшенеді. </a:t>
            </a:r>
            <a:endParaRPr lang="ru-RU" dirty="0" smtClean="0"/>
          </a:p>
          <a:p>
            <a:r>
              <a:rPr lang="kk-KZ" dirty="0" smtClean="0"/>
              <a:t>4 Геометриялық нивелирлеу арқылы қазықтар арасындағы h</a:t>
            </a:r>
            <a:r>
              <a:rPr lang="kk-KZ" baseline="-25000" dirty="0" smtClean="0"/>
              <a:t>1</a:t>
            </a:r>
            <a:r>
              <a:rPr lang="kk-KZ" dirty="0" smtClean="0"/>
              <a:t>, h</a:t>
            </a:r>
            <a:r>
              <a:rPr lang="kk-KZ" baseline="-25000" dirty="0" smtClean="0"/>
              <a:t>2</a:t>
            </a:r>
            <a:r>
              <a:rPr lang="kk-KZ" dirty="0" smtClean="0"/>
              <a:t>, h</a:t>
            </a:r>
            <a:r>
              <a:rPr lang="kk-KZ" baseline="-25000" dirty="0" smtClean="0"/>
              <a:t>3</a:t>
            </a:r>
            <a:r>
              <a:rPr lang="kk-KZ" dirty="0" smtClean="0"/>
              <a:t>,…   өсімшені анықтайды.  </a:t>
            </a:r>
            <a:endParaRPr lang="ru-RU" dirty="0" smtClean="0"/>
          </a:p>
          <a:p>
            <a:r>
              <a:rPr lang="kk-KZ" dirty="0" smtClean="0"/>
              <a:t>5 Көршілес жұп қазықтар арасындағы горизонтальды ұзындықты есептейді. </a:t>
            </a:r>
            <a:endParaRPr lang="ru-RU" dirty="0" smtClean="0"/>
          </a:p>
          <a:p>
            <a:r>
              <a:rPr lang="kk-KZ" dirty="0" smtClean="0"/>
              <a:t>                                                                                                (3.3)</a:t>
            </a:r>
            <a:endParaRPr lang="ru-RU" dirty="0" smtClean="0"/>
          </a:p>
          <a:p>
            <a:r>
              <a:rPr lang="kk-KZ" dirty="0" smtClean="0"/>
              <a:t> </a:t>
            </a:r>
            <a:endParaRPr lang="ru-RU" dirty="0" smtClean="0"/>
          </a:p>
          <a:p>
            <a:r>
              <a:rPr lang="kk-KZ" dirty="0" smtClean="0"/>
              <a:t>Мұндағы ∆L</a:t>
            </a:r>
            <a:r>
              <a:rPr lang="kk-KZ" baseline="-25000" dirty="0" smtClean="0"/>
              <a:t>i</a:t>
            </a:r>
            <a:r>
              <a:rPr lang="kk-KZ" dirty="0" smtClean="0"/>
              <a:t> – еңістіктің, температура, компарилеу және иілудегі  жалпы түзетуі.</a:t>
            </a:r>
            <a:endParaRPr lang="ru-RU" dirty="0" smtClean="0"/>
          </a:p>
          <a:p>
            <a:r>
              <a:rPr lang="kk-KZ" dirty="0" smtClean="0"/>
              <a:t>Өлшенген горизонтальды аралықтың жиынын </a:t>
            </a:r>
            <a:r>
              <a:rPr lang="ru-RU" dirty="0" smtClean="0"/>
              <a:t>Σ</a:t>
            </a:r>
            <a:r>
              <a:rPr lang="kk-KZ" dirty="0" smtClean="0"/>
              <a:t>l анықтайды.</a:t>
            </a:r>
            <a:endParaRPr lang="ru-RU" dirty="0" smtClean="0"/>
          </a:p>
          <a:p>
            <a:r>
              <a:rPr lang="kk-KZ" dirty="0" smtClean="0"/>
              <a:t>6. Берілген горизонтальды аралықты l</a:t>
            </a:r>
            <a:r>
              <a:rPr lang="kk-KZ" baseline="-25000" dirty="0" smtClean="0"/>
              <a:t>0 </a:t>
            </a:r>
            <a:r>
              <a:rPr lang="kk-KZ" dirty="0" smtClean="0"/>
              <a:t>алу үшін, нақтыда соңғы қазықтан домерді  d анықтайды және салады.  </a:t>
            </a:r>
            <a:endParaRPr lang="ru-RU" dirty="0" smtClean="0"/>
          </a:p>
          <a:p>
            <a:endParaRPr lang="ru-RU" dirty="0"/>
          </a:p>
        </p:txBody>
      </p:sp>
      <p:sp>
        <p:nvSpPr>
          <p:cNvPr id="2560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5601" name="Object 1"/>
          <p:cNvGraphicFramePr>
            <a:graphicFrameLocks noChangeAspect="1"/>
          </p:cNvGraphicFramePr>
          <p:nvPr/>
        </p:nvGraphicFramePr>
        <p:xfrm>
          <a:off x="2714612" y="571480"/>
          <a:ext cx="676275" cy="390525"/>
        </p:xfrm>
        <a:graphic>
          <a:graphicData uri="http://schemas.openxmlformats.org/presentationml/2006/ole">
            <p:oleObj spid="_x0000_s25601" name="Equation" r:id="rId3" imgW="685502" imgH="406224" progId="Equation.3">
              <p:embed/>
            </p:oleObj>
          </a:graphicData>
        </a:graphic>
      </p:graphicFrame>
      <p:sp>
        <p:nvSpPr>
          <p:cNvPr id="2560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5603" name="Object 3"/>
          <p:cNvGraphicFramePr>
            <a:graphicFrameLocks noChangeAspect="1"/>
          </p:cNvGraphicFramePr>
          <p:nvPr/>
        </p:nvGraphicFramePr>
        <p:xfrm>
          <a:off x="1142976" y="3714752"/>
          <a:ext cx="1357322" cy="418927"/>
        </p:xfrm>
        <a:graphic>
          <a:graphicData uri="http://schemas.openxmlformats.org/presentationml/2006/ole">
            <p:oleObj spid="_x0000_s25603" name="Equation" r:id="rId4" imgW="761669" imgH="228501" progId="Equation.3">
              <p:embed/>
            </p:oleObj>
          </a:graphicData>
        </a:graphic>
      </p:graphicFrame>
      <p:sp>
        <p:nvSpPr>
          <p:cNvPr id="2560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5605" name="Object 5"/>
          <p:cNvGraphicFramePr>
            <a:graphicFrameLocks noChangeAspect="1"/>
          </p:cNvGraphicFramePr>
          <p:nvPr/>
        </p:nvGraphicFramePr>
        <p:xfrm>
          <a:off x="3000364" y="5715016"/>
          <a:ext cx="2643206" cy="881069"/>
        </p:xfrm>
        <a:graphic>
          <a:graphicData uri="http://schemas.openxmlformats.org/presentationml/2006/ole">
            <p:oleObj spid="_x0000_s25605" name="Equation" r:id="rId5" imgW="711200" imgH="228600" progId="Equation.3">
              <p:embed/>
            </p:oleObj>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5214950"/>
          </a:xfrm>
        </p:spPr>
        <p:txBody>
          <a:bodyPr>
            <a:normAutofit/>
          </a:bodyPr>
          <a:lstStyle/>
          <a:p>
            <a:r>
              <a:rPr lang="kk-KZ" dirty="0" smtClean="0"/>
              <a:t>2. Нүктелерді нақтыда олардың берілген координаталары бойынша көшіру </a:t>
            </a:r>
            <a:endParaRPr lang="ru-RU" dirty="0" smtClean="0"/>
          </a:p>
          <a:p>
            <a:r>
              <a:rPr lang="kk-KZ" dirty="0" smtClean="0"/>
              <a:t>Нақтыда нүктенің Р оның берілген координатасы бойынша көшіру келесі тәсілдермен жүргізіледі.  </a:t>
            </a:r>
            <a:endParaRPr lang="ru-RU" dirty="0" smtClean="0"/>
          </a:p>
          <a:p>
            <a:r>
              <a:rPr lang="kk-KZ" dirty="0" smtClean="0"/>
              <a:t>Полярлық тәсіл.</a:t>
            </a:r>
            <a:r>
              <a:rPr lang="kk-KZ" b="1" dirty="0" smtClean="0"/>
              <a:t>  </a:t>
            </a:r>
            <a:r>
              <a:rPr lang="kk-KZ" dirty="0" smtClean="0"/>
              <a:t>Егер жергілікті жерде  дирекционды бұрышы А және координатасы белгілі АВ бағыты бекітілген болса, онда АР сызығының дирекционды бұрышы келесідегідей болады:   </a:t>
            </a:r>
            <a:endParaRPr lang="ru-RU" dirty="0" smtClean="0"/>
          </a:p>
          <a:p>
            <a:endParaRPr lang="ru-RU" dirty="0"/>
          </a:p>
        </p:txBody>
      </p:sp>
      <p:sp>
        <p:nvSpPr>
          <p:cNvPr id="26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6625" name="Object 1"/>
          <p:cNvGraphicFramePr>
            <a:graphicFrameLocks noChangeAspect="1"/>
          </p:cNvGraphicFramePr>
          <p:nvPr/>
        </p:nvGraphicFramePr>
        <p:xfrm>
          <a:off x="2786050" y="4214818"/>
          <a:ext cx="2266966" cy="857256"/>
        </p:xfrm>
        <a:graphic>
          <a:graphicData uri="http://schemas.openxmlformats.org/presentationml/2006/ole">
            <p:oleObj spid="_x0000_s26625" name="Equation" r:id="rId3" imgW="1129810" imgH="431613" progId="Equation.3">
              <p:embed/>
            </p:oleObj>
          </a:graphicData>
        </a:graphic>
      </p:graphicFrame>
      <p:sp>
        <p:nvSpPr>
          <p:cNvPr id="26627" name="Rectangle 3"/>
          <p:cNvSpPr>
            <a:spLocks noChangeArrowheads="1"/>
          </p:cNvSpPr>
          <p:nvPr/>
        </p:nvSpPr>
        <p:spPr bwMode="auto">
          <a:xfrm>
            <a:off x="0" y="5146785"/>
            <a:ext cx="3214678"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50850" algn="l"/>
              </a:tabLst>
            </a:pPr>
            <a:r>
              <a:rPr kumimoji="0" lang="kk-KZ" sz="1400" b="0" i="0" u="none" strike="noStrike" cap="none" normalizeH="0" baseline="0" dirty="0" smtClean="0">
                <a:ln>
                  <a:noFill/>
                </a:ln>
                <a:solidFill>
                  <a:schemeClr val="tx1"/>
                </a:solidFill>
                <a:effectLst/>
                <a:latin typeface="Arial" pitchFamily="34" charset="0"/>
                <a:ea typeface="Times New Roman" pitchFamily="18" charset="0"/>
              </a:rPr>
              <a:t>Ал Р нүктесіне бағытталған бұрыш:</a:t>
            </a:r>
            <a:endParaRPr kumimoji="0" lang="kk-KZ" sz="1800" b="0" i="0" u="none" strike="noStrike" cap="none" normalizeH="0" baseline="0" dirty="0" smtClean="0">
              <a:ln>
                <a:noFill/>
              </a:ln>
              <a:solidFill>
                <a:schemeClr val="tx1"/>
              </a:solidFill>
              <a:effectLst/>
              <a:latin typeface="Arial" pitchFamily="34" charset="0"/>
            </a:endParaRPr>
          </a:p>
        </p:txBody>
      </p:sp>
      <p:sp>
        <p:nvSpPr>
          <p:cNvPr id="266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6628" name="Object 4"/>
          <p:cNvGraphicFramePr>
            <a:graphicFrameLocks noChangeAspect="1"/>
          </p:cNvGraphicFramePr>
          <p:nvPr/>
        </p:nvGraphicFramePr>
        <p:xfrm>
          <a:off x="3286116" y="5214950"/>
          <a:ext cx="1888004" cy="357190"/>
        </p:xfrm>
        <a:graphic>
          <a:graphicData uri="http://schemas.openxmlformats.org/presentationml/2006/ole">
            <p:oleObj spid="_x0000_s26628" name="Equation" r:id="rId4" imgW="1054100" imgH="203200" progId="Equation.3">
              <p:embed/>
            </p:oleObj>
          </a:graphicData>
        </a:graphic>
      </p:graphicFrame>
      <p:sp>
        <p:nvSpPr>
          <p:cNvPr id="26630" name="Rectangle 6"/>
          <p:cNvSpPr>
            <a:spLocks noChangeArrowheads="1"/>
          </p:cNvSpPr>
          <p:nvPr/>
        </p:nvSpPr>
        <p:spPr bwMode="auto">
          <a:xfrm>
            <a:off x="0" y="5643578"/>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50850" algn="l"/>
              </a:tabLst>
            </a:pPr>
            <a:r>
              <a:rPr kumimoji="0" lang="kk-KZ" sz="1400" b="0" i="0" u="none" strike="noStrike" cap="none" normalizeH="0" baseline="0" dirty="0" smtClean="0">
                <a:ln>
                  <a:noFill/>
                </a:ln>
                <a:solidFill>
                  <a:schemeClr val="tx1"/>
                </a:solidFill>
                <a:effectLst/>
                <a:latin typeface="Arial" pitchFamily="34" charset="0"/>
                <a:ea typeface="Times New Roman" pitchFamily="18" charset="0"/>
              </a:rPr>
              <a:t>Есептелінген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rPr>
              <a:t>β</a:t>
            </a:r>
            <a:r>
              <a:rPr kumimoji="0" lang="kk-KZ" sz="1400" b="0" i="0" u="none" strike="noStrike" cap="none" normalizeH="0" baseline="0" dirty="0" smtClean="0">
                <a:ln>
                  <a:noFill/>
                </a:ln>
                <a:solidFill>
                  <a:schemeClr val="tx1"/>
                </a:solidFill>
                <a:effectLst/>
                <a:latin typeface="Arial" pitchFamily="34" charset="0"/>
                <a:ea typeface="Times New Roman" pitchFamily="18" charset="0"/>
              </a:rPr>
              <a:t> бұрышының мәні жоғарыда қарастырылған тәсілдердің бірімен теодолитпен салынады. </a:t>
            </a:r>
            <a:endParaRPr kumimoji="0" lang="ru-RU" sz="8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0850" algn="l"/>
              </a:tabLst>
            </a:pPr>
            <a:r>
              <a:rPr kumimoji="0" lang="kk-KZ" sz="1400" b="0" i="0" u="none" strike="noStrike" cap="none" normalizeH="0" baseline="0" dirty="0" smtClean="0">
                <a:ln>
                  <a:noFill/>
                </a:ln>
                <a:solidFill>
                  <a:schemeClr val="tx1"/>
                </a:solidFill>
                <a:effectLst/>
                <a:latin typeface="Arial" pitchFamily="34" charset="0"/>
                <a:ea typeface="Times New Roman" pitchFamily="18" charset="0"/>
              </a:rPr>
              <a:t>АР бағыты бойынша келесі формуламен анықталынған горизонтальды аралық 1 салынады: </a:t>
            </a:r>
            <a:endParaRPr kumimoji="0" lang="kk-KZ" sz="1800" b="0" i="0" u="none" strike="noStrike" cap="none" normalizeH="0" baseline="0" dirty="0" smtClean="0">
              <a:ln>
                <a:noFill/>
              </a:ln>
              <a:solidFill>
                <a:schemeClr val="tx1"/>
              </a:solidFill>
              <a:effectLst/>
              <a:latin typeface="Arial" pitchFamily="34" charset="0"/>
            </a:endParaRPr>
          </a:p>
        </p:txBody>
      </p:sp>
      <p:sp>
        <p:nvSpPr>
          <p:cNvPr id="2663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6631" name="Object 7"/>
          <p:cNvGraphicFramePr>
            <a:graphicFrameLocks noChangeAspect="1"/>
          </p:cNvGraphicFramePr>
          <p:nvPr/>
        </p:nvGraphicFramePr>
        <p:xfrm>
          <a:off x="3428992" y="6072206"/>
          <a:ext cx="2636775" cy="785794"/>
        </p:xfrm>
        <a:graphic>
          <a:graphicData uri="http://schemas.openxmlformats.org/presentationml/2006/ole">
            <p:oleObj spid="_x0000_s26631" name="Equation" r:id="rId5" imgW="1435100" imgH="431800" progId="Equation.3">
              <p:embed/>
            </p:oleObj>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643710"/>
          </a:xfrm>
        </p:spPr>
        <p:txBody>
          <a:bodyPr>
            <a:normAutofit fontScale="85000" lnSpcReduction="10000"/>
          </a:bodyPr>
          <a:lstStyle/>
          <a:p>
            <a:r>
              <a:rPr lang="kk-KZ" dirty="0" smtClean="0">
                <a:latin typeface="Times New Roman" pitchFamily="18" charset="0"/>
                <a:cs typeface="Times New Roman" pitchFamily="18" charset="0"/>
              </a:rPr>
              <a:t>және Р нүктесі белгіленеді.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Бұрыштық қилыстыру тәсілі.</a:t>
            </a:r>
            <a:r>
              <a:rPr lang="kk-KZ" b="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Егер</a:t>
            </a:r>
            <a:r>
              <a:rPr lang="kk-KZ" b="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нақтыда координаттары белгілі  бекітілген А және В екі   нүктесі болса, онда кері есептеумен дирекционды бұрыштар (АВ), (АР) және (ВР) есептелінеді. Ал олардың айырмашылықтары бойынша </a:t>
            </a:r>
            <a:r>
              <a:rPr lang="ru-RU" dirty="0" err="1" smtClean="0">
                <a:latin typeface="Times New Roman" pitchFamily="18" charset="0"/>
                <a:cs typeface="Times New Roman" pitchFamily="18" charset="0"/>
              </a:rPr>
              <a:t>β</a:t>
            </a:r>
            <a:r>
              <a:rPr lang="kk-KZ" baseline="-25000" dirty="0" smtClean="0">
                <a:latin typeface="Times New Roman" pitchFamily="18" charset="0"/>
                <a:cs typeface="Times New Roman" pitchFamily="18" charset="0"/>
              </a:rPr>
              <a:t>А</a:t>
            </a:r>
            <a:r>
              <a:rPr lang="kk-KZ" dirty="0" smtClean="0">
                <a:latin typeface="Times New Roman" pitchFamily="18" charset="0"/>
                <a:cs typeface="Times New Roman" pitchFamily="18" charset="0"/>
              </a:rPr>
              <a:t> және </a:t>
            </a:r>
            <a:r>
              <a:rPr lang="ru-RU" dirty="0" err="1" smtClean="0">
                <a:latin typeface="Times New Roman" pitchFamily="18" charset="0"/>
                <a:cs typeface="Times New Roman" pitchFamily="18" charset="0"/>
              </a:rPr>
              <a:t>β</a:t>
            </a:r>
            <a:r>
              <a:rPr lang="kk-KZ" baseline="-25000" dirty="0" smtClean="0">
                <a:latin typeface="Times New Roman" pitchFamily="18" charset="0"/>
                <a:cs typeface="Times New Roman" pitchFamily="18" charset="0"/>
              </a:rPr>
              <a:t>В </a:t>
            </a:r>
            <a:r>
              <a:rPr lang="kk-KZ" dirty="0" smtClean="0">
                <a:latin typeface="Times New Roman" pitchFamily="18" charset="0"/>
                <a:cs typeface="Times New Roman" pitchFamily="18" charset="0"/>
              </a:rPr>
              <a:t>бұрыштары есептелінеді. Осыдан кейін  </a:t>
            </a:r>
            <a:r>
              <a:rPr lang="ru-RU" dirty="0" err="1" smtClean="0">
                <a:latin typeface="Times New Roman" pitchFamily="18" charset="0"/>
                <a:cs typeface="Times New Roman" pitchFamily="18" charset="0"/>
              </a:rPr>
              <a:t>β</a:t>
            </a:r>
            <a:r>
              <a:rPr lang="kk-KZ" baseline="-25000" dirty="0" smtClean="0">
                <a:latin typeface="Times New Roman" pitchFamily="18" charset="0"/>
                <a:cs typeface="Times New Roman" pitchFamily="18" charset="0"/>
              </a:rPr>
              <a:t>А</a:t>
            </a:r>
            <a:r>
              <a:rPr lang="kk-KZ" dirty="0" smtClean="0">
                <a:latin typeface="Times New Roman" pitchFamily="18" charset="0"/>
                <a:cs typeface="Times New Roman" pitchFamily="18" charset="0"/>
              </a:rPr>
              <a:t> және </a:t>
            </a:r>
            <a:r>
              <a:rPr lang="ru-RU" dirty="0" err="1" smtClean="0">
                <a:latin typeface="Times New Roman" pitchFamily="18" charset="0"/>
                <a:cs typeface="Times New Roman" pitchFamily="18" charset="0"/>
              </a:rPr>
              <a:t>β</a:t>
            </a:r>
            <a:r>
              <a:rPr lang="kk-KZ" baseline="-25000" dirty="0" smtClean="0">
                <a:latin typeface="Times New Roman" pitchFamily="18" charset="0"/>
                <a:cs typeface="Times New Roman" pitchFamily="18" charset="0"/>
              </a:rPr>
              <a:t>В </a:t>
            </a:r>
            <a:r>
              <a:rPr lang="kk-KZ" dirty="0" smtClean="0">
                <a:latin typeface="Times New Roman" pitchFamily="18" charset="0"/>
                <a:cs typeface="Times New Roman" pitchFamily="18" charset="0"/>
              </a:rPr>
              <a:t>бұрыштары осы бағыттағы қилыстарда қазықпен белгіленген нүктелерде нақтыға теодолитпен шығарылып, тартылған сым қилысы бойынша ізделініп отырған Р нүктесі табылады.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Сызықтық қилыстыру тәсілі.</a:t>
            </a:r>
            <a:r>
              <a:rPr lang="kk-KZ" b="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Кері есептеу жолымен АР= l</a:t>
            </a:r>
            <a:r>
              <a:rPr lang="kk-KZ" baseline="-25000" dirty="0" smtClean="0">
                <a:latin typeface="Times New Roman" pitchFamily="18" charset="0"/>
                <a:cs typeface="Times New Roman" pitchFamily="18" charset="0"/>
              </a:rPr>
              <a:t>1</a:t>
            </a:r>
            <a:r>
              <a:rPr lang="kk-KZ" dirty="0" smtClean="0">
                <a:latin typeface="Times New Roman" pitchFamily="18" charset="0"/>
                <a:cs typeface="Times New Roman" pitchFamily="18" charset="0"/>
              </a:rPr>
              <a:t> и ВР= l</a:t>
            </a:r>
            <a:r>
              <a:rPr lang="kk-KZ" baseline="-25000" dirty="0" smtClean="0">
                <a:latin typeface="Times New Roman" pitchFamily="18" charset="0"/>
                <a:cs typeface="Times New Roman" pitchFamily="18" charset="0"/>
              </a:rPr>
              <a:t>2 </a:t>
            </a:r>
            <a:r>
              <a:rPr lang="kk-KZ" dirty="0" smtClean="0">
                <a:latin typeface="Times New Roman" pitchFamily="18" charset="0"/>
                <a:cs typeface="Times New Roman" pitchFamily="18" charset="0"/>
              </a:rPr>
              <a:t>аралықтары есептелінеді. А және В нүктелерінен екі рулетка арқылы l</a:t>
            </a:r>
            <a:r>
              <a:rPr lang="kk-KZ" baseline="-25000" dirty="0" smtClean="0">
                <a:latin typeface="Times New Roman" pitchFamily="18" charset="0"/>
                <a:cs typeface="Times New Roman" pitchFamily="18" charset="0"/>
              </a:rPr>
              <a:t>1   </a:t>
            </a:r>
            <a:r>
              <a:rPr lang="kk-KZ" dirty="0" smtClean="0">
                <a:latin typeface="Times New Roman" pitchFamily="18" charset="0"/>
                <a:cs typeface="Times New Roman" pitchFamily="18" charset="0"/>
              </a:rPr>
              <a:t>және  l</a:t>
            </a:r>
            <a:r>
              <a:rPr lang="kk-KZ" baseline="-25000" dirty="0" smtClean="0">
                <a:latin typeface="Times New Roman" pitchFamily="18" charset="0"/>
                <a:cs typeface="Times New Roman" pitchFamily="18" charset="0"/>
              </a:rPr>
              <a:t>2   </a:t>
            </a:r>
            <a:r>
              <a:rPr lang="kk-KZ" dirty="0" smtClean="0">
                <a:latin typeface="Times New Roman" pitchFamily="18" charset="0"/>
                <a:cs typeface="Times New Roman" pitchFamily="18" charset="0"/>
              </a:rPr>
              <a:t>радиусымен доға жүргізіліп, олардың қилыстарынан ізделініп отырған Р нүктесін табады. Бұл тәсіл егер l</a:t>
            </a:r>
            <a:r>
              <a:rPr lang="kk-KZ" baseline="-25000" dirty="0" smtClean="0">
                <a:latin typeface="Times New Roman" pitchFamily="18" charset="0"/>
                <a:cs typeface="Times New Roman" pitchFamily="18" charset="0"/>
              </a:rPr>
              <a:t>1   </a:t>
            </a:r>
            <a:r>
              <a:rPr lang="kk-KZ" dirty="0" smtClean="0">
                <a:latin typeface="Times New Roman" pitchFamily="18" charset="0"/>
                <a:cs typeface="Times New Roman" pitchFamily="18" charset="0"/>
              </a:rPr>
              <a:t>және  l</a:t>
            </a:r>
            <a:r>
              <a:rPr lang="kk-KZ" baseline="-25000" dirty="0" smtClean="0">
                <a:latin typeface="Times New Roman" pitchFamily="18" charset="0"/>
                <a:cs typeface="Times New Roman" pitchFamily="18" charset="0"/>
              </a:rPr>
              <a:t>2 </a:t>
            </a:r>
            <a:r>
              <a:rPr lang="kk-KZ" dirty="0" smtClean="0">
                <a:latin typeface="Times New Roman" pitchFamily="18" charset="0"/>
                <a:cs typeface="Times New Roman" pitchFamily="18" charset="0"/>
              </a:rPr>
              <a:t>аралықтары өлшеу құралының ұзындығынан асқан жаңдайда және жер беті тегіс болғанда пайдаланылады. </a:t>
            </a:r>
            <a:r>
              <a:rPr lang="kk-KZ" baseline="-25000"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
            <a:ext cx="9144000" cy="4500570"/>
          </a:xfrm>
        </p:spPr>
        <p:txBody>
          <a:bodyPr>
            <a:normAutofit fontScale="85000" lnSpcReduction="20000"/>
          </a:bodyPr>
          <a:lstStyle/>
          <a:p>
            <a:r>
              <a:rPr lang="kk-KZ" b="1" dirty="0" smtClean="0">
                <a:latin typeface="Times New Roman" pitchFamily="18" charset="0"/>
                <a:cs typeface="Times New Roman" pitchFamily="18" charset="0"/>
              </a:rPr>
              <a:t>3.4 Өсті нақтыға шығару</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Өсті бөлуге жергілікті жерде нүктелер қатарын олардың горизонтальды жазықтықтағы проекция өстік жобалық жағдайымен сәйкес келетіндей  қайта қалыптастырумен бекітуден тұрады. Бөлудің мұндай түрін, шахтаның ствол өсін нақтыға шығаруда, кірме жолдарды трассалауда, электр тарату желілерін жатқызуда, құбыр сымдарымен кабелдерді және т.б. төсеу үшін траншей трассалау барысында қолданбаған дұрыс.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Қажетті мәліметтердің бар болуымен байланысты көшіру үш түрлі тәсілмен атқарылуы мүмкін (сурет 3.3):</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pic>
        <p:nvPicPr>
          <p:cNvPr id="4" name="Рисунок 3"/>
          <p:cNvPicPr/>
          <p:nvPr/>
        </p:nvPicPr>
        <p:blipFill>
          <a:blip r:embed="rId2" cstate="print"/>
          <a:srcRect l="4638" r="52016" b="45597"/>
          <a:stretch>
            <a:fillRect/>
          </a:stretch>
        </p:blipFill>
        <p:spPr bwMode="auto">
          <a:xfrm>
            <a:off x="642910" y="4429132"/>
            <a:ext cx="1653671" cy="1495425"/>
          </a:xfrm>
          <a:prstGeom prst="rect">
            <a:avLst/>
          </a:prstGeom>
          <a:noFill/>
          <a:ln w="9525">
            <a:noFill/>
            <a:miter lim="800000"/>
            <a:headEnd/>
            <a:tailEnd/>
          </a:ln>
        </p:spPr>
      </p:pic>
      <p:pic>
        <p:nvPicPr>
          <p:cNvPr id="5" name="Рисунок 4"/>
          <p:cNvPicPr/>
          <p:nvPr/>
        </p:nvPicPr>
        <p:blipFill>
          <a:blip r:embed="rId2" cstate="print"/>
          <a:srcRect l="49228" r="4522" b="47900"/>
          <a:stretch>
            <a:fillRect/>
          </a:stretch>
        </p:blipFill>
        <p:spPr bwMode="auto">
          <a:xfrm>
            <a:off x="2500298" y="4357694"/>
            <a:ext cx="2100605" cy="1704975"/>
          </a:xfrm>
          <a:prstGeom prst="rect">
            <a:avLst/>
          </a:prstGeom>
          <a:noFill/>
          <a:ln w="9525">
            <a:noFill/>
            <a:miter lim="800000"/>
            <a:headEnd/>
            <a:tailEnd/>
          </a:ln>
        </p:spPr>
      </p:pic>
      <p:pic>
        <p:nvPicPr>
          <p:cNvPr id="6" name="Рисунок 5"/>
          <p:cNvPicPr/>
          <p:nvPr/>
        </p:nvPicPr>
        <p:blipFill>
          <a:blip r:embed="rId2" cstate="print"/>
          <a:srcRect l="1693" t="54247" r="56496"/>
          <a:stretch>
            <a:fillRect/>
          </a:stretch>
        </p:blipFill>
        <p:spPr bwMode="auto">
          <a:xfrm>
            <a:off x="4643438" y="4714884"/>
            <a:ext cx="1743075" cy="1373618"/>
          </a:xfrm>
          <a:prstGeom prst="rect">
            <a:avLst/>
          </a:prstGeom>
          <a:noFill/>
          <a:ln w="9525">
            <a:noFill/>
            <a:miter lim="800000"/>
            <a:headEnd/>
            <a:tailEnd/>
          </a:ln>
        </p:spPr>
      </p:pic>
      <p:pic>
        <p:nvPicPr>
          <p:cNvPr id="7" name="Рисунок 6"/>
          <p:cNvPicPr/>
          <p:nvPr/>
        </p:nvPicPr>
        <p:blipFill>
          <a:blip r:embed="rId2" cstate="print"/>
          <a:srcRect l="53274" t="54247" r="4915" b="5049"/>
          <a:stretch>
            <a:fillRect/>
          </a:stretch>
        </p:blipFill>
        <p:spPr bwMode="auto">
          <a:xfrm>
            <a:off x="6715140" y="4500570"/>
            <a:ext cx="1983563" cy="1390650"/>
          </a:xfrm>
          <a:prstGeom prst="rect">
            <a:avLst/>
          </a:prstGeom>
          <a:noFill/>
          <a:ln w="9525">
            <a:noFill/>
            <a:miter lim="800000"/>
            <a:headEnd/>
            <a:tailEnd/>
          </a:ln>
        </p:spPr>
      </p:pic>
      <p:sp>
        <p:nvSpPr>
          <p:cNvPr id="27649" name="Rectangle 1"/>
          <p:cNvSpPr>
            <a:spLocks noChangeArrowheads="1"/>
          </p:cNvSpPr>
          <p:nvPr/>
        </p:nvSpPr>
        <p:spPr bwMode="auto">
          <a:xfrm>
            <a:off x="0" y="64008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50850" algn="l"/>
              </a:tabLst>
            </a:pPr>
            <a:r>
              <a:rPr kumimoji="0" lang="kk-KZ" sz="1400" b="0" i="0" u="none" strike="noStrike" cap="none" normalizeH="0" baseline="0" dirty="0" smtClean="0">
                <a:ln>
                  <a:noFill/>
                </a:ln>
                <a:solidFill>
                  <a:schemeClr val="tx1"/>
                </a:solidFill>
                <a:effectLst/>
                <a:latin typeface="Arial" pitchFamily="34" charset="0"/>
                <a:ea typeface="Times New Roman" pitchFamily="18" charset="0"/>
              </a:rPr>
              <a:t>Сурет 3.3- Нүктелерді олардың берілген координатасы бойынша нақтыға көшіру тәсілі </a:t>
            </a:r>
            <a:endParaRPr kumimoji="0" lang="kk-KZ"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4929198"/>
          </a:xfrm>
        </p:spPr>
        <p:txBody>
          <a:bodyPr>
            <a:normAutofit fontScale="85000" lnSpcReduction="20000"/>
          </a:bodyPr>
          <a:lstStyle/>
          <a:p>
            <a:r>
              <a:rPr lang="kk-KZ" dirty="0" smtClean="0">
                <a:latin typeface="Times New Roman" pitchFamily="18" charset="0"/>
                <a:cs typeface="Times New Roman" pitchFamily="18" charset="0"/>
              </a:rPr>
              <a:t>1. Жобада оған орналасқан  Р өсі нүктесінің х</a:t>
            </a:r>
            <a:r>
              <a:rPr lang="kk-KZ" baseline="-25000" dirty="0" smtClean="0">
                <a:latin typeface="Times New Roman" pitchFamily="18" charset="0"/>
                <a:cs typeface="Times New Roman" pitchFamily="18" charset="0"/>
              </a:rPr>
              <a:t>А</a:t>
            </a:r>
            <a:r>
              <a:rPr lang="kk-KZ" dirty="0" smtClean="0">
                <a:latin typeface="Times New Roman" pitchFamily="18" charset="0"/>
                <a:cs typeface="Times New Roman" pitchFamily="18" charset="0"/>
              </a:rPr>
              <a:t> және  у</a:t>
            </a:r>
            <a:r>
              <a:rPr lang="kk-KZ" baseline="-25000" dirty="0" smtClean="0">
                <a:latin typeface="Times New Roman" pitchFamily="18" charset="0"/>
                <a:cs typeface="Times New Roman" pitchFamily="18" charset="0"/>
              </a:rPr>
              <a:t>Р </a:t>
            </a:r>
            <a:r>
              <a:rPr lang="kk-KZ" dirty="0" smtClean="0">
                <a:latin typeface="Times New Roman" pitchFamily="18" charset="0"/>
                <a:cs typeface="Times New Roman" pitchFamily="18" charset="0"/>
              </a:rPr>
              <a:t> белгілі координаттарымен, оның дирекционды бұрышы </a:t>
            </a:r>
            <a:r>
              <a:rPr lang="ru-RU" dirty="0" err="1" smtClean="0">
                <a:latin typeface="Times New Roman" pitchFamily="18" charset="0"/>
                <a:cs typeface="Times New Roman" pitchFamily="18" charset="0"/>
              </a:rPr>
              <a:t>α</a:t>
            </a:r>
            <a:r>
              <a:rPr lang="kk-KZ" dirty="0" smtClean="0">
                <a:latin typeface="Times New Roman" pitchFamily="18" charset="0"/>
                <a:cs typeface="Times New Roman" pitchFamily="18" charset="0"/>
              </a:rPr>
              <a:t> берілген (сурет 3.3). мұнан басқа тірек торларының  А (х</a:t>
            </a:r>
            <a:r>
              <a:rPr lang="kk-KZ" baseline="-25000" dirty="0" smtClean="0">
                <a:latin typeface="Times New Roman" pitchFamily="18" charset="0"/>
                <a:cs typeface="Times New Roman" pitchFamily="18" charset="0"/>
              </a:rPr>
              <a:t>А</a:t>
            </a:r>
            <a:r>
              <a:rPr lang="kk-KZ" dirty="0" smtClean="0">
                <a:latin typeface="Times New Roman" pitchFamily="18" charset="0"/>
                <a:cs typeface="Times New Roman" pitchFamily="18" charset="0"/>
              </a:rPr>
              <a:t>,  у</a:t>
            </a:r>
            <a:r>
              <a:rPr lang="kk-KZ" baseline="-25000" dirty="0" smtClean="0">
                <a:latin typeface="Times New Roman" pitchFamily="18" charset="0"/>
                <a:cs typeface="Times New Roman" pitchFamily="18" charset="0"/>
              </a:rPr>
              <a:t>А</a:t>
            </a:r>
            <a:r>
              <a:rPr lang="kk-KZ" dirty="0" smtClean="0">
                <a:latin typeface="Times New Roman" pitchFamily="18" charset="0"/>
                <a:cs typeface="Times New Roman" pitchFamily="18" charset="0"/>
              </a:rPr>
              <a:t>) және В  (х</a:t>
            </a:r>
            <a:r>
              <a:rPr lang="kk-KZ" baseline="-25000" dirty="0" smtClean="0">
                <a:latin typeface="Times New Roman" pitchFamily="18" charset="0"/>
                <a:cs typeface="Times New Roman" pitchFamily="18" charset="0"/>
              </a:rPr>
              <a:t>В</a:t>
            </a:r>
            <a:r>
              <a:rPr lang="kk-KZ" dirty="0" smtClean="0">
                <a:latin typeface="Times New Roman" pitchFamily="18" charset="0"/>
                <a:cs typeface="Times New Roman" pitchFamily="18" charset="0"/>
              </a:rPr>
              <a:t>,  у</a:t>
            </a:r>
            <a:r>
              <a:rPr lang="kk-KZ" baseline="-25000" dirty="0" smtClean="0">
                <a:latin typeface="Times New Roman" pitchFamily="18" charset="0"/>
                <a:cs typeface="Times New Roman" pitchFamily="18" charset="0"/>
              </a:rPr>
              <a:t>В</a:t>
            </a:r>
            <a:r>
              <a:rPr lang="kk-KZ" dirty="0" smtClean="0">
                <a:latin typeface="Times New Roman" pitchFamily="18" charset="0"/>
                <a:cs typeface="Times New Roman" pitchFamily="18" charset="0"/>
              </a:rPr>
              <a:t>) нүктелері белгілі.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Геодезиялық кері есептеуден А және Р нүктелерінің координаттары бойынша дирекционды бұрыш (АР) және АР сызығының ұзындығы анықталынады.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2. Жобада өстің бұрылыс нүктесін табу үшін, біртіндеп нақтыға көшірілетін полигондық жүрістің өсі, геометриялық элементтерімен (горизонталь бұрыштармен ұзындығы) берілген.  Бұл тәсіл кірме жолдардың трассасын, тоннелдерді, жер асты және жер үсті коммуникацияларын бөлу барысында қолданылады.</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2571744"/>
          </a:xfrm>
        </p:spPr>
        <p:txBody>
          <a:bodyPr>
            <a:normAutofit fontScale="70000" lnSpcReduction="20000"/>
          </a:bodyPr>
          <a:lstStyle/>
          <a:p>
            <a:r>
              <a:rPr lang="kk-KZ" sz="2300" dirty="0" smtClean="0">
                <a:latin typeface="Times New Roman" pitchFamily="18" charset="0"/>
                <a:cs typeface="Times New Roman" pitchFamily="18" charset="0"/>
              </a:rPr>
              <a:t>3.5 Реперлерді нақтыда олардың берілген белгілері бойынша қайта құру</a:t>
            </a:r>
            <a:endParaRPr lang="ru-RU" sz="2300"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А нүктесінде репердің жобадағы берілген  Н</a:t>
            </a:r>
            <a:r>
              <a:rPr lang="kk-KZ" baseline="-25000" dirty="0" smtClean="0">
                <a:latin typeface="Times New Roman" pitchFamily="18" charset="0"/>
                <a:cs typeface="Times New Roman" pitchFamily="18" charset="0"/>
              </a:rPr>
              <a:t>А</a:t>
            </a:r>
            <a:r>
              <a:rPr lang="kk-KZ" dirty="0" smtClean="0">
                <a:latin typeface="Times New Roman" pitchFamily="18" charset="0"/>
                <a:cs typeface="Times New Roman" pitchFamily="18" charset="0"/>
              </a:rPr>
              <a:t> белгісін бекіту талап етілген болсын (сурет 3.4).  Белгілі обсолютті Н</a:t>
            </a:r>
            <a:r>
              <a:rPr lang="kk-KZ" baseline="-25000" dirty="0" smtClean="0">
                <a:latin typeface="Times New Roman" pitchFamily="18" charset="0"/>
                <a:cs typeface="Times New Roman" pitchFamily="18" charset="0"/>
              </a:rPr>
              <a:t>R</a:t>
            </a:r>
            <a:r>
              <a:rPr lang="kk-KZ" dirty="0" smtClean="0">
                <a:latin typeface="Times New Roman" pitchFamily="18" charset="0"/>
                <a:cs typeface="Times New Roman" pitchFamily="18" charset="0"/>
              </a:rPr>
              <a:t> белгісі бар,  бастапқы реперге R, нивелир рейкасын қояды да, бастапқы репер мен анықталынатын репер арасында қойылған нивелирден санақ алады.  А репері салынуға тиісті жерден (қабырға, бағана),  нивелирдің визирлік сәулесінің Г проекциясын белгілейді.</a:t>
            </a:r>
            <a:endParaRPr lang="ru-RU" dirty="0">
              <a:latin typeface="Times New Roman" pitchFamily="18" charset="0"/>
              <a:cs typeface="Times New Roman" pitchFamily="18" charset="0"/>
            </a:endParaRPr>
          </a:p>
        </p:txBody>
      </p:sp>
      <p:pic>
        <p:nvPicPr>
          <p:cNvPr id="4" name="Рисунок 3"/>
          <p:cNvPicPr/>
          <p:nvPr/>
        </p:nvPicPr>
        <p:blipFill>
          <a:blip r:embed="rId2" cstate="print"/>
          <a:srcRect t="6046" b="3370"/>
          <a:stretch>
            <a:fillRect/>
          </a:stretch>
        </p:blipFill>
        <p:spPr bwMode="auto">
          <a:xfrm>
            <a:off x="1285852" y="2571744"/>
            <a:ext cx="6715172" cy="2857520"/>
          </a:xfrm>
          <a:prstGeom prst="rect">
            <a:avLst/>
          </a:prstGeom>
          <a:noFill/>
          <a:ln w="9525">
            <a:noFill/>
            <a:miter lim="800000"/>
            <a:headEnd/>
            <a:tailEnd/>
          </a:ln>
        </p:spPr>
      </p:pic>
      <p:sp>
        <p:nvSpPr>
          <p:cNvPr id="29697" name="Rectangle 1"/>
          <p:cNvSpPr>
            <a:spLocks noChangeArrowheads="1"/>
          </p:cNvSpPr>
          <p:nvPr/>
        </p:nvSpPr>
        <p:spPr bwMode="auto">
          <a:xfrm>
            <a:off x="305414" y="5624828"/>
            <a:ext cx="8533170" cy="92333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50850" algn="l"/>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Сурет 3.5 - Реперді оның жобадағы берілген белгісімен нақтыда қайта құру </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50850" algn="l"/>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Аспап горизонтын есептеп АГ= Н</a:t>
            </a:r>
            <a:r>
              <a:rPr kumimoji="0" lang="kk-KZ"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R </a:t>
            </a: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l, өсімшені h айырмашылық бойынша анықтайды:</a:t>
            </a:r>
          </a:p>
          <a:p>
            <a:pPr marL="0" marR="0" lvl="0" indent="0" algn="just" defTabSz="914400" rtl="0" eaLnBrk="0" fontAlgn="base" latinLnBrk="0" hangingPunct="0">
              <a:lnSpc>
                <a:spcPct val="100000"/>
              </a:lnSpc>
              <a:spcBef>
                <a:spcPct val="0"/>
              </a:spcBef>
              <a:spcAft>
                <a:spcPct val="0"/>
              </a:spcAft>
              <a:buClrTx/>
              <a:buSzTx/>
              <a:buFontTx/>
              <a:buNone/>
              <a:tabLst>
                <a:tab pos="450850" algn="l"/>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H=АГ- Н</a:t>
            </a:r>
            <a:r>
              <a:rPr kumimoji="0" lang="kk-KZ"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А</a:t>
            </a: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TotalTime>
  <Words>1123</Words>
  <PresentationFormat>Экран (4:3)</PresentationFormat>
  <Paragraphs>68</Paragraphs>
  <Slides>18</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18</vt:i4>
      </vt:variant>
    </vt:vector>
  </HeadingPairs>
  <TitlesOfParts>
    <vt:vector size="20" baseType="lpstr">
      <vt:lpstr>Тема Office</vt:lpstr>
      <vt:lpstr>Microsoft Equation 3.0</vt:lpstr>
      <vt:lpstr>Дәріс 3 бөлу жұмыстарының негізгі элементтері   дайындық жұмыстары. горизонталь бұрышты көшіру. аралық ості шығару. реперді тұрғызу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3 бөлу жұмыстарының негізгі элементтері   дайындық жұмыстары. горизонталь бұрышты көшіру. аралық ості шығару. реперді тұрғызу </dc:title>
  <cp:lastModifiedBy>Baitakh</cp:lastModifiedBy>
  <cp:revision>9</cp:revision>
  <dcterms:modified xsi:type="dcterms:W3CDTF">2017-09-11T07:37:31Z</dcterms:modified>
</cp:coreProperties>
</file>